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sldIdLst>
    <p:sldId id="321" r:id="rId2"/>
    <p:sldId id="322" r:id="rId3"/>
    <p:sldId id="325" r:id="rId4"/>
    <p:sldId id="328" r:id="rId5"/>
    <p:sldId id="327" r:id="rId6"/>
    <p:sldId id="329" r:id="rId7"/>
    <p:sldId id="330" r:id="rId8"/>
    <p:sldId id="340" r:id="rId9"/>
    <p:sldId id="332" r:id="rId10"/>
    <p:sldId id="333" r:id="rId11"/>
    <p:sldId id="339" r:id="rId12"/>
    <p:sldId id="338" r:id="rId13"/>
    <p:sldId id="341" r:id="rId14"/>
    <p:sldId id="334" r:id="rId15"/>
    <p:sldId id="335" r:id="rId16"/>
    <p:sldId id="336" r:id="rId17"/>
    <p:sldId id="337" r:id="rId18"/>
    <p:sldId id="32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D38"/>
    <a:srgbClr val="F2CD00"/>
    <a:srgbClr val="6CC2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2" autoAdjust="0"/>
    <p:restoredTop sz="91514" autoAdjust="0"/>
  </p:normalViewPr>
  <p:slideViewPr>
    <p:cSldViewPr snapToGrid="0" snapToObjects="1">
      <p:cViewPr varScale="1">
        <p:scale>
          <a:sx n="75" d="100"/>
          <a:sy n="75" d="100"/>
        </p:scale>
        <p:origin x="883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DA4FB-FF3E-B74F-8D8A-02FBFF691736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BEA57-B478-A244-8045-469284E49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931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BEA57-B478-A244-8045-469284E49C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21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CV prevents the risk of overfitting on a part of the data and enhances the model's performance in the whole dataset. </a:t>
            </a:r>
          </a:p>
          <a:p>
            <a:r>
              <a:rPr lang="en-US" dirty="0"/>
              <a:t>CV is mainly for model selection and hyperparameter tuning. </a:t>
            </a:r>
          </a:p>
          <a:p>
            <a:r>
              <a:rPr lang="en-US" dirty="0"/>
              <a:t>It estimates how a model might generalize unseen data without committing to a final test set. CV gives a less biased signal for picking the best algorithm before touching the test set. Also, cross-validation before training and testing the model reduces the data leakage.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BEA57-B478-A244-8045-469284E49C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670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Data Limitation: Current dataset (890 points) is sufficient for ML but too small for deep neural networks to generalize well.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Conclusion: Tree-based ensembles (HGB, RF) provide the best balance of accuracy and computational cost, making them the most reliable for surrogate modeling and inverse design.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BEA57-B478-A244-8045-469284E49C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038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962880B-DFD3-D64C-92C3-67B32FFB0A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312" y="5876636"/>
            <a:ext cx="2443706" cy="661837"/>
          </a:xfrm>
          <a:prstGeom prst="rect">
            <a:avLst/>
          </a:prstGeom>
        </p:spPr>
      </p:pic>
      <p:pic>
        <p:nvPicPr>
          <p:cNvPr id="11" name="Picture 10" descr="Shape, polygon&#10;&#10;Description automatically generated">
            <a:extLst>
              <a:ext uri="{FF2B5EF4-FFF2-40B4-BE49-F238E27FC236}">
                <a16:creationId xmlns:a16="http://schemas.microsoft.com/office/drawing/2014/main" id="{1D513D0F-F778-EC48-8DB4-54BF017557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318" b="2611"/>
          <a:stretch/>
        </p:blipFill>
        <p:spPr>
          <a:xfrm>
            <a:off x="5297365" y="0"/>
            <a:ext cx="6796523" cy="6858000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F89EAE0D-5D30-814F-B7A6-7C8BD2DE40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30" y="1943155"/>
            <a:ext cx="5227400" cy="1412694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85000"/>
              </a:lnSpc>
              <a:defRPr sz="5400" b="1" i="0" kern="0" cap="all" spc="-60" baseline="0">
                <a:solidFill>
                  <a:srgbClr val="F2CD0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B5FE3B-DCFD-EA41-9159-C3596248BA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988" y="3665913"/>
            <a:ext cx="5227637" cy="2068513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16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227886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mis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6A1FA5-02DD-3D41-8634-67C3FF4938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34013" y="5876636"/>
            <a:ext cx="2443706" cy="66183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0132E0B-F5FA-A649-92CF-89A8BABC5B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8654" y="2599170"/>
            <a:ext cx="11516592" cy="1325563"/>
          </a:xfrm>
        </p:spPr>
        <p:txBody>
          <a:bodyPr>
            <a:noAutofit/>
          </a:bodyPr>
          <a:lstStyle>
            <a:lvl1pPr>
              <a:defRPr sz="8900" b="1" i="0" spc="-140" baseline="0">
                <a:solidFill>
                  <a:srgbClr val="F2CD0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Leading with Purpose.</a:t>
            </a:r>
          </a:p>
        </p:txBody>
      </p:sp>
    </p:spTree>
    <p:extLst>
      <p:ext uri="{BB962C8B-B14F-4D97-AF65-F5344CB8AC3E}">
        <p14:creationId xmlns:p14="http://schemas.microsoft.com/office/powerpoint/2010/main" val="1903685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mis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6A1FA5-02DD-3D41-8634-67C3FF4938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34013" y="5876636"/>
            <a:ext cx="2443706" cy="66183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0132E0B-F5FA-A649-92CF-89A8BABC5B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8654" y="2630343"/>
            <a:ext cx="9137073" cy="1325563"/>
          </a:xfrm>
        </p:spPr>
        <p:txBody>
          <a:bodyPr>
            <a:noAutofit/>
          </a:bodyPr>
          <a:lstStyle>
            <a:lvl1pPr>
              <a:defRPr sz="7200" b="1" i="0" spc="-140" baseline="0">
                <a:solidFill>
                  <a:srgbClr val="F2CD0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Leading with Purpose.</a:t>
            </a:r>
          </a:p>
        </p:txBody>
      </p:sp>
    </p:spTree>
    <p:extLst>
      <p:ext uri="{BB962C8B-B14F-4D97-AF65-F5344CB8AC3E}">
        <p14:creationId xmlns:p14="http://schemas.microsoft.com/office/powerpoint/2010/main" val="14807208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58A413-3734-3C4C-B113-2BB989517A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30379" y="5906804"/>
            <a:ext cx="2407631" cy="6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106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827D8E9-644D-9348-AE09-62079C534D98}"/>
              </a:ext>
            </a:extLst>
          </p:cNvPr>
          <p:cNvSpPr/>
          <p:nvPr userDrawn="1"/>
        </p:nvSpPr>
        <p:spPr>
          <a:xfrm>
            <a:off x="0" y="0"/>
            <a:ext cx="12192000" cy="1485900"/>
          </a:xfrm>
          <a:prstGeom prst="rect">
            <a:avLst/>
          </a:prstGeom>
          <a:solidFill>
            <a:srgbClr val="F2C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C4B75D-85A6-A440-A2A4-6BE8238DC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91" y="365125"/>
            <a:ext cx="9502709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EED9667-564A-9D42-B035-C9F46434330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965325"/>
            <a:ext cx="11410818" cy="4194175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B782E-AFC9-E44D-BC30-747F09DD175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8F5E64-4170-A048-B967-058F83A1D04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C2586-8877-EF4C-B528-8425113CEA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8BA02D4-77EA-5E49-8521-EFB5222C75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0591" y="6288677"/>
            <a:ext cx="1705010" cy="46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89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, polygon&#10;&#10;Description automatically generated">
            <a:extLst>
              <a:ext uri="{FF2B5EF4-FFF2-40B4-BE49-F238E27FC236}">
                <a16:creationId xmlns:a16="http://schemas.microsoft.com/office/drawing/2014/main" id="{84C58E9F-8116-5144-8E22-F98E1C3456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18" r="78139" b="2611"/>
          <a:stretch/>
        </p:blipFill>
        <p:spPr>
          <a:xfrm>
            <a:off x="10714803" y="0"/>
            <a:ext cx="1485820" cy="6858000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8DB62A6C-FCD9-F348-BC39-AC4EDF3EDF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0526" y="1965324"/>
            <a:ext cx="10503552" cy="4194175"/>
          </a:xfrm>
        </p:spPr>
        <p:txBody>
          <a:bodyPr wrap="square"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8B36EC-AE6D-7B4C-9149-E278D2EE2F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9F6D64-6CA8-4E46-8078-EB7559BEADB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8C3E2-7AE8-8347-8C47-1414C00CC4C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BF41F2C-1A11-854D-A2B6-32DBA28411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0591" y="6288677"/>
            <a:ext cx="1705010" cy="46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5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, polygon&#10;&#10;Description automatically generated">
            <a:extLst>
              <a:ext uri="{FF2B5EF4-FFF2-40B4-BE49-F238E27FC236}">
                <a16:creationId xmlns:a16="http://schemas.microsoft.com/office/drawing/2014/main" id="{34331A51-FEEB-2E49-9A19-27AC8BD878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18" r="78139" b="2611"/>
          <a:stretch/>
        </p:blipFill>
        <p:spPr>
          <a:xfrm>
            <a:off x="10714803" y="0"/>
            <a:ext cx="1485820" cy="6858000"/>
          </a:xfrm>
          <a:prstGeom prst="rect">
            <a:avLst/>
          </a:prstGeom>
        </p:spPr>
      </p:pic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D81B8BA2-1F4B-E349-8B72-C54B055380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0592" y="1074258"/>
            <a:ext cx="10539884" cy="70258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spcBef>
                <a:spcPts val="400"/>
              </a:spcBef>
              <a:buNone/>
              <a:defRPr sz="5400" b="1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Your Title Goes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16CEDB-D656-694C-BA91-65ADFC3D288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8F6AD3-74BC-6A46-8208-E4646CF992B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8DF7E4-AB1D-AB4F-9EB2-C891920D026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42D10FC0-70CD-F04F-8870-C9881614CD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2340855"/>
            <a:ext cx="10539886" cy="3384535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731F8D-98BC-D84A-81F8-148F537E62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2428" y="6288677"/>
            <a:ext cx="1719072" cy="46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99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96EDDE9-0D4B-A044-A12C-1688B006ED4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965325"/>
            <a:ext cx="11410818" cy="4194175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Google Shape;17;p4">
            <a:extLst>
              <a:ext uri="{FF2B5EF4-FFF2-40B4-BE49-F238E27FC236}">
                <a16:creationId xmlns:a16="http://schemas.microsoft.com/office/drawing/2014/main" id="{9E787EB5-1C41-A34E-8CF2-43A8EB83503C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351487" y="556576"/>
            <a:ext cx="11449855" cy="7609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400" b="1" i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CA" dirty="0"/>
              <a:t>Your Title Here</a:t>
            </a:r>
            <a:endParaRPr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2EB020-6420-494B-95DB-E9AD8CE0C60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AE9E22-20D4-F140-900D-D0C4110480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E52ABC-BFE4-4D47-9151-B99D1850F36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0CCA2F-DD68-B34A-B2FF-D2BB60FB51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0591" y="6288677"/>
            <a:ext cx="1705010" cy="46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202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C4BE29-637A-8249-853A-17D0176371B3}"/>
              </a:ext>
            </a:extLst>
          </p:cNvPr>
          <p:cNvSpPr/>
          <p:nvPr userDrawn="1"/>
        </p:nvSpPr>
        <p:spPr>
          <a:xfrm>
            <a:off x="0" y="0"/>
            <a:ext cx="12192000" cy="1485900"/>
          </a:xfrm>
          <a:prstGeom prst="rect">
            <a:avLst/>
          </a:prstGeom>
          <a:solidFill>
            <a:srgbClr val="275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7;p4">
            <a:extLst>
              <a:ext uri="{FF2B5EF4-FFF2-40B4-BE49-F238E27FC236}">
                <a16:creationId xmlns:a16="http://schemas.microsoft.com/office/drawing/2014/main" id="{7745FA55-A17E-1442-B82C-EB919EC7125D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351487" y="556576"/>
            <a:ext cx="11449855" cy="7609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400" b="1" i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CA" dirty="0"/>
              <a:t>Your Title Here</a:t>
            </a:r>
            <a:endParaRPr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D5C67B29-3361-7044-B10F-1D2880365E0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965325"/>
            <a:ext cx="11410818" cy="4194175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060203-9422-4A4A-83AE-9349F3600C5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531723-859E-6A40-B89A-CAD5E47EDE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C3134F-C888-DF45-9DC4-837B8912078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0B80EB-A50C-C34E-AACF-D55E50675D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0591" y="6288677"/>
            <a:ext cx="1705010" cy="46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947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hape, polygon&#10;&#10;Description automatically generated">
            <a:extLst>
              <a:ext uri="{FF2B5EF4-FFF2-40B4-BE49-F238E27FC236}">
                <a16:creationId xmlns:a16="http://schemas.microsoft.com/office/drawing/2014/main" id="{FDF486DF-8FEF-E746-9CB0-555B49221A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18" r="78139" b="2611"/>
          <a:stretch/>
        </p:blipFill>
        <p:spPr>
          <a:xfrm>
            <a:off x="10714803" y="0"/>
            <a:ext cx="1485820" cy="6858000"/>
          </a:xfrm>
          <a:prstGeom prst="rect">
            <a:avLst/>
          </a:prstGeom>
        </p:spPr>
      </p:pic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853EC0B4-9DD0-3E42-8433-7FF2BCEBE109}"/>
              </a:ext>
            </a:extLst>
          </p:cNvPr>
          <p:cNvSpPr>
            <a:spLocks noGrp="1"/>
          </p:cNvSpPr>
          <p:nvPr>
            <p:ph type="chart" sz="quarter" idx="10" hasCustomPrompt="1"/>
          </p:nvPr>
        </p:nvSpPr>
        <p:spPr>
          <a:xfrm>
            <a:off x="390592" y="1343279"/>
            <a:ext cx="10539820" cy="4183582"/>
          </a:xfrm>
        </p:spPr>
        <p:txBody>
          <a:bodyPr/>
          <a:lstStyle/>
          <a:p>
            <a:r>
              <a:rPr lang="en-US" dirty="0"/>
              <a:t>Click icon to insert chart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99F9ECB-E455-B648-BC28-63F9169F62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0592" y="498930"/>
            <a:ext cx="10539820" cy="687387"/>
          </a:xfrm>
        </p:spPr>
        <p:txBody>
          <a:bodyPr lIns="0" tIns="0" rIns="0" bIns="0"/>
          <a:lstStyle>
            <a:lvl1pPr marL="0" indent="0">
              <a:buNone/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Add chart title here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198B815-91E0-F54F-8DBF-E1E115486F8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D77A3A9-C12D-DA40-8219-2377C498740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B0096DC-00BB-7144-8688-CF3D555BA45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3D5752F-93E8-5640-B649-2F69D4E4B4F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0525" y="5688013"/>
            <a:ext cx="11410950" cy="37306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chart source text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3A7B5D2-28FF-FC4A-A919-82D0332A392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2428" y="6288677"/>
            <a:ext cx="1719072" cy="46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7843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hape, polygon&#10;&#10;Description automatically generated">
            <a:extLst>
              <a:ext uri="{FF2B5EF4-FFF2-40B4-BE49-F238E27FC236}">
                <a16:creationId xmlns:a16="http://schemas.microsoft.com/office/drawing/2014/main" id="{EF5224F5-7B4A-C540-BD8F-06A7A11BFD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18" r="78139" b="2611"/>
          <a:stretch/>
        </p:blipFill>
        <p:spPr>
          <a:xfrm>
            <a:off x="10714803" y="0"/>
            <a:ext cx="1485820" cy="6858000"/>
          </a:xfrm>
          <a:prstGeom prst="rect">
            <a:avLst/>
          </a:prstGeom>
        </p:spPr>
      </p:pic>
      <p:sp>
        <p:nvSpPr>
          <p:cNvPr id="11" name="Chart Placeholder 2">
            <a:extLst>
              <a:ext uri="{FF2B5EF4-FFF2-40B4-BE49-F238E27FC236}">
                <a16:creationId xmlns:a16="http://schemas.microsoft.com/office/drawing/2014/main" id="{DBDA81E4-D819-194B-A845-51E77961E251}"/>
              </a:ext>
            </a:extLst>
          </p:cNvPr>
          <p:cNvSpPr>
            <a:spLocks noGrp="1"/>
          </p:cNvSpPr>
          <p:nvPr>
            <p:ph type="chart" sz="quarter" idx="10" hasCustomPrompt="1"/>
          </p:nvPr>
        </p:nvSpPr>
        <p:spPr>
          <a:xfrm>
            <a:off x="390591" y="1343279"/>
            <a:ext cx="10551931" cy="4183582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insert chart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6B907DA-D648-3848-B281-CF9A84B4C7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0591" y="498930"/>
            <a:ext cx="10551931" cy="687387"/>
          </a:xfrm>
        </p:spPr>
        <p:txBody>
          <a:bodyPr lIns="0" tIns="0" rIns="0" bIns="0"/>
          <a:lstStyle>
            <a:lvl1pPr marL="0" indent="0"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Add chart title here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2333AAA-2953-3E42-89E5-E6D6786DA5B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0525" y="5688013"/>
            <a:ext cx="11410950" cy="37306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chart source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96E9AE-1B93-944F-94E9-92B7D2B39F31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6A558C-3CFE-9F45-8C8F-90D0362E71B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8BAD6E-366B-1E4E-B7F4-DD7B00DDA4C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5BCB06-E6BC-C243-88F1-45906E203AC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0591" y="6288677"/>
            <a:ext cx="1705010" cy="46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198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, polygon&#10;&#10;Description automatically generated">
            <a:extLst>
              <a:ext uri="{FF2B5EF4-FFF2-40B4-BE49-F238E27FC236}">
                <a16:creationId xmlns:a16="http://schemas.microsoft.com/office/drawing/2014/main" id="{1F14869D-079E-964F-80B7-011C027887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18" r="78139" b="2611"/>
          <a:stretch/>
        </p:blipFill>
        <p:spPr>
          <a:xfrm>
            <a:off x="10714803" y="0"/>
            <a:ext cx="1485820" cy="6858000"/>
          </a:xfrm>
          <a:prstGeom prst="rect">
            <a:avLst/>
          </a:prstGeom>
        </p:spPr>
      </p:pic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3962DB7E-0883-7945-8AA8-880B377F4D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2428" y="1608138"/>
            <a:ext cx="3557298" cy="332763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30FD155-F064-E242-90C2-6F80336985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0354" y="1608138"/>
            <a:ext cx="6294449" cy="416877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2800" b="1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ED51F88-AA70-F347-9489-C2435C814DE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3F34C8B-A24B-834E-97B0-23FD1B54B1B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8AD62E2-152C-CC4F-89F0-606EC63B930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9BB003B-769B-3741-B7C6-C73B6C398D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2428" y="6288677"/>
            <a:ext cx="1719072" cy="46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778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7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6555AB-A659-BD40-978B-F47AA54B1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91" y="365125"/>
            <a:ext cx="114108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DCE43-AFF8-8A43-98D1-00F3E9F42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591" y="1825625"/>
            <a:ext cx="1141348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81EAD-ACA1-FE47-A8A5-C7966E0979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313810" y="6356350"/>
            <a:ext cx="1813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1535BD11-B08F-2E4E-8A2A-C0A6527C5A21}" type="datetime1">
              <a:rPr lang="en-CA" smtClean="0"/>
              <a:t>2025-08-17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6E2DD-2D19-1640-A6B3-94C55C6DD8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2035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2D2B5-C3DE-A045-A1E5-C92623BB74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8009" y="6356350"/>
            <a:ext cx="297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61130C78-B4AB-6843-B818-B4CC8CBE361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282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63" r:id="rId4"/>
    <p:sldLayoutId id="2147483659" r:id="rId5"/>
    <p:sldLayoutId id="214748366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7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60" baseline="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EA8675-5AC1-604E-8048-EF8CF7D6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Surrogate Physics Modeling for Heat Exchanger Optimization: Accelerating Design Exploration via Inverse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1B5D7-AE90-AB4A-805F-ADB2B2DE7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A++ Team</a:t>
            </a:r>
          </a:p>
          <a:p>
            <a:r>
              <a:rPr lang="en-US" b="0" dirty="0"/>
              <a:t>Amirhossein </a:t>
            </a:r>
            <a:r>
              <a:rPr lang="en-US" b="0" dirty="0" err="1"/>
              <a:t>Iranmehr</a:t>
            </a:r>
            <a:endParaRPr lang="en-US" b="0" dirty="0"/>
          </a:p>
          <a:p>
            <a:r>
              <a:rPr lang="en-US" b="0" dirty="0"/>
              <a:t>Armin Hassanirad</a:t>
            </a:r>
          </a:p>
        </p:txBody>
      </p:sp>
      <p:pic>
        <p:nvPicPr>
          <p:cNvPr id="3" name="Picture 2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A0816862-0C42-7F5A-AD06-8885C023A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893" y="535485"/>
            <a:ext cx="1715617" cy="773142"/>
          </a:xfrm>
          <a:prstGeom prst="rect">
            <a:avLst/>
          </a:prstGeom>
        </p:spPr>
      </p:pic>
      <p:pic>
        <p:nvPicPr>
          <p:cNvPr id="7" name="Picture 6" descr="A green and black gear with a eye&#10;&#10;AI-generated content may be incorrect.">
            <a:extLst>
              <a:ext uri="{FF2B5EF4-FFF2-40B4-BE49-F238E27FC236}">
                <a16:creationId xmlns:a16="http://schemas.microsoft.com/office/drawing/2014/main" id="{033B4C0D-03CB-80D9-E9D9-44DC8F323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30" y="338511"/>
            <a:ext cx="784036" cy="786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31A307-184E-D0B8-0389-DA248DEE3775}"/>
              </a:ext>
            </a:extLst>
          </p:cNvPr>
          <p:cNvSpPr txBox="1"/>
          <p:nvPr/>
        </p:nvSpPr>
        <p:spPr>
          <a:xfrm>
            <a:off x="1192666" y="254063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/>
              <a:t>ASME 2025 Student Hackathon</a:t>
            </a:r>
          </a:p>
        </p:txBody>
      </p:sp>
    </p:spTree>
    <p:extLst>
      <p:ext uri="{BB962C8B-B14F-4D97-AF65-F5344CB8AC3E}">
        <p14:creationId xmlns:p14="http://schemas.microsoft.com/office/powerpoint/2010/main" val="3630240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930985-6BB6-B4C9-B78A-102A30480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AD64A-73CB-B722-4E0D-5370F2B936A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6A47D-9BC0-772D-D994-BCC665C3D7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4" y="1590675"/>
            <a:ext cx="11801475" cy="500062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CA" sz="2000" dirty="0"/>
              <a:t> </a:t>
            </a:r>
            <a:r>
              <a:rPr lang="en-CA" sz="2000" b="1" dirty="0"/>
              <a:t>Systematic Pipeline: </a:t>
            </a:r>
            <a:r>
              <a:rPr lang="en-CA" sz="2000" dirty="0"/>
              <a:t>Preprocessing, scaling, and multi-output regression integrated.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2000" b="1" dirty="0"/>
              <a:t> Cross-Validation: </a:t>
            </a:r>
            <a:r>
              <a:rPr lang="en-CA" sz="2000" dirty="0"/>
              <a:t>Repeated K-Fold (5 splits × 3 repeats = 15 folds) for robust training and reduced variance. It prevents overfitting and tunes the hyperparameters for each model.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2000" b="1" dirty="0"/>
              <a:t> Custom Scoring</a:t>
            </a:r>
            <a:r>
              <a:rPr lang="en-CA" sz="2000" dirty="0"/>
              <a:t>: Defined target-specific RMSE plus a combined metric for fair comparison.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7515E7C1-4F82-249D-8449-ACE9D2C631F6}"/>
              </a:ext>
            </a:extLst>
          </p:cNvPr>
          <p:cNvSpPr txBox="1">
            <a:spLocks/>
          </p:cNvSpPr>
          <p:nvPr/>
        </p:nvSpPr>
        <p:spPr>
          <a:xfrm>
            <a:off x="390524" y="556576"/>
            <a:ext cx="11762438" cy="760977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400" b="1" i="0" kern="1200" spc="-60" baseline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Models Setup-CV + Pipeline</a:t>
            </a:r>
          </a:p>
        </p:txBody>
      </p:sp>
      <p:pic>
        <p:nvPicPr>
          <p:cNvPr id="13" name="Picture 12" descr="A diagram of a payment method&#10;&#10;AI-generated content may be incorrect.">
            <a:extLst>
              <a:ext uri="{FF2B5EF4-FFF2-40B4-BE49-F238E27FC236}">
                <a16:creationId xmlns:a16="http://schemas.microsoft.com/office/drawing/2014/main" id="{DA05E718-740C-B29A-1FE0-D74F59DD77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42"/>
          <a:stretch>
            <a:fillRect/>
          </a:stretch>
        </p:blipFill>
        <p:spPr>
          <a:xfrm>
            <a:off x="796909" y="3206331"/>
            <a:ext cx="10432991" cy="301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625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37CA85-8FE4-3191-CB6C-C89DFCC2C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9F5710-ED4E-2546-A1F6-B66DC3DFF42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D30B7-F158-FDBF-8901-DF7AA3387DF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4" y="1590675"/>
            <a:ext cx="11801475" cy="500062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CA" sz="2000" dirty="0"/>
              <a:t> </a:t>
            </a:r>
            <a:r>
              <a:rPr lang="en-CA" sz="2000" b="1" dirty="0">
                <a:solidFill>
                  <a:schemeClr val="tx2"/>
                </a:solidFill>
              </a:rPr>
              <a:t>Models: </a:t>
            </a:r>
          </a:p>
          <a:p>
            <a:pPr marL="0" indent="0">
              <a:buNone/>
            </a:pPr>
            <a:r>
              <a:rPr lang="en-CA" sz="2000" b="1" dirty="0"/>
              <a:t>Baselines: </a:t>
            </a:r>
            <a:r>
              <a:rPr lang="en-CA" sz="2000" dirty="0"/>
              <a:t>Linear Regression and Polynomial (degree 2) for linear and quadratic trends.</a:t>
            </a:r>
          </a:p>
          <a:p>
            <a:pPr marL="0" indent="0">
              <a:buNone/>
            </a:pPr>
            <a:r>
              <a:rPr lang="en-CA" sz="2000" b="1" dirty="0"/>
              <a:t>Ensembles: </a:t>
            </a:r>
            <a:r>
              <a:rPr lang="en-CA" sz="2000" dirty="0"/>
              <a:t>Random Forest and Histogram Gradient Boosting to capture complex nonlinearities.</a:t>
            </a:r>
          </a:p>
          <a:p>
            <a:pPr marL="0" indent="0">
              <a:buNone/>
            </a:pPr>
            <a:r>
              <a:rPr lang="en-CA" sz="2000" b="1" dirty="0"/>
              <a:t>Neural Models: </a:t>
            </a:r>
            <a:r>
              <a:rPr lang="en-CA" sz="2000" dirty="0"/>
              <a:t>MLP (128, 64) with </a:t>
            </a:r>
            <a:r>
              <a:rPr lang="en-CA" sz="2000" dirty="0" err="1"/>
              <a:t>ReLU</a:t>
            </a:r>
            <a:r>
              <a:rPr lang="en-CA" sz="2000" dirty="0"/>
              <a:t>, regularization, and early stopping for nonlinear mapping.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2000" dirty="0"/>
              <a:t>Models were trained on 80% of the dataset (total: 890), and the other 20% was used to test the models.</a:t>
            </a:r>
          </a:p>
          <a:p>
            <a:pPr marL="0" indent="0">
              <a:buNone/>
            </a:pPr>
            <a:endParaRPr lang="en-CA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CA" sz="2000" b="1" dirty="0">
                <a:solidFill>
                  <a:schemeClr val="tx2"/>
                </a:solidFill>
              </a:rPr>
              <a:t>Evaluation:</a:t>
            </a:r>
          </a:p>
          <a:p>
            <a:r>
              <a:rPr lang="en-US" sz="2000" dirty="0"/>
              <a:t>Statistical error metrics and visual comparisons of model predictions against the CFD results.</a:t>
            </a:r>
          </a:p>
          <a:p>
            <a:r>
              <a:rPr lang="en-US" sz="2000" dirty="0"/>
              <a:t>The best model for accuracy and generality was selected through the comparison framework. </a:t>
            </a:r>
          </a:p>
          <a:p>
            <a:r>
              <a:rPr lang="en-US" sz="2000" dirty="0"/>
              <a:t>This setup ensured that the surrogate model captured the underlying physics while.</a:t>
            </a:r>
            <a:endParaRPr lang="en-CA" sz="2000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1FB0DFD-CAA9-1889-4FA2-5C7795352B97}"/>
              </a:ext>
            </a:extLst>
          </p:cNvPr>
          <p:cNvSpPr txBox="1">
            <a:spLocks/>
          </p:cNvSpPr>
          <p:nvPr/>
        </p:nvSpPr>
        <p:spPr>
          <a:xfrm>
            <a:off x="351487" y="556576"/>
            <a:ext cx="11801475" cy="760977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400" b="1" i="0" kern="1200" spc="-60" baseline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Models Setup-Models + Evaluations</a:t>
            </a:r>
          </a:p>
        </p:txBody>
      </p:sp>
    </p:spTree>
    <p:extLst>
      <p:ext uri="{BB962C8B-B14F-4D97-AF65-F5344CB8AC3E}">
        <p14:creationId xmlns:p14="http://schemas.microsoft.com/office/powerpoint/2010/main" val="1750519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AAC31-E50D-C0C4-4C10-8E2069053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718D5A-6F77-74C1-EFDA-56CF544C4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Comparison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992132-CD2B-FE3F-3EE4-FB9F0E8922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524000"/>
            <a:ext cx="11410818" cy="46355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</a:t>
            </a:r>
            <a:r>
              <a:rPr lang="en-US" sz="2000" b="1" dirty="0" err="1"/>
              <a:t>HistGradientBoosting</a:t>
            </a:r>
            <a:r>
              <a:rPr lang="en-US" sz="2000" b="1" dirty="0"/>
              <a:t>: </a:t>
            </a:r>
            <a:r>
              <a:rPr lang="en-US" sz="2000" dirty="0"/>
              <a:t>Best overall accuracy (Combined RMSE ≈ 471), strong across outputs.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Random Forest</a:t>
            </a:r>
            <a:r>
              <a:rPr lang="en-US" sz="2000" dirty="0"/>
              <a:t>: Comparable accuracy, lowest surface area and mass error, slightly higher combined RMSE.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Poly2+LR</a:t>
            </a:r>
            <a:r>
              <a:rPr lang="en-US" sz="2000" dirty="0"/>
              <a:t>: Fastest runtime (0.006 s), moderate accuracy — good speed/accuracy trade-off.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MLP (128,64)</a:t>
            </a:r>
            <a:r>
              <a:rPr lang="en-US" sz="2000" dirty="0"/>
              <a:t>: Captured nonlinearities but underperformed with high runtime (13 s).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BBEC6F-30B8-609D-9A09-B26D57DED87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3FE620D-220B-626D-7176-7710A507E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4450119"/>
              </p:ext>
            </p:extLst>
          </p:nvPr>
        </p:nvGraphicFramePr>
        <p:xfrm>
          <a:off x="390525" y="3403166"/>
          <a:ext cx="11241074" cy="2773437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3033706">
                  <a:extLst>
                    <a:ext uri="{9D8B030D-6E8A-4147-A177-3AD203B41FA5}">
                      <a16:colId xmlns:a16="http://schemas.microsoft.com/office/drawing/2014/main" val="54321681"/>
                    </a:ext>
                  </a:extLst>
                </a:gridCol>
                <a:gridCol w="1806566">
                  <a:extLst>
                    <a:ext uri="{9D8B030D-6E8A-4147-A177-3AD203B41FA5}">
                      <a16:colId xmlns:a16="http://schemas.microsoft.com/office/drawing/2014/main" val="3311052535"/>
                    </a:ext>
                  </a:extLst>
                </a:gridCol>
                <a:gridCol w="1833365">
                  <a:extLst>
                    <a:ext uri="{9D8B030D-6E8A-4147-A177-3AD203B41FA5}">
                      <a16:colId xmlns:a16="http://schemas.microsoft.com/office/drawing/2014/main" val="1767715866"/>
                    </a:ext>
                  </a:extLst>
                </a:gridCol>
                <a:gridCol w="1590555">
                  <a:extLst>
                    <a:ext uri="{9D8B030D-6E8A-4147-A177-3AD203B41FA5}">
                      <a16:colId xmlns:a16="http://schemas.microsoft.com/office/drawing/2014/main" val="3471165452"/>
                    </a:ext>
                  </a:extLst>
                </a:gridCol>
                <a:gridCol w="1025996">
                  <a:extLst>
                    <a:ext uri="{9D8B030D-6E8A-4147-A177-3AD203B41FA5}">
                      <a16:colId xmlns:a16="http://schemas.microsoft.com/office/drawing/2014/main" val="1759699857"/>
                    </a:ext>
                  </a:extLst>
                </a:gridCol>
                <a:gridCol w="1950886">
                  <a:extLst>
                    <a:ext uri="{9D8B030D-6E8A-4147-A177-3AD203B41FA5}">
                      <a16:colId xmlns:a16="http://schemas.microsoft.com/office/drawing/2014/main" val="1691075720"/>
                    </a:ext>
                  </a:extLst>
                </a:gridCol>
              </a:tblGrid>
              <a:tr h="81601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Model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RMSE Pressure Drop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RMSE Avg Velocity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RMSE Surface Area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RMSE Mass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RunTime (s)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28220348"/>
                  </a:ext>
                </a:extLst>
              </a:tr>
              <a:tr h="5693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HistGradientBoosting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462.14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9.19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208.43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0.76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1.68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240344"/>
                  </a:ext>
                </a:extLst>
              </a:tr>
              <a:tr h="42130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RandomForest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473.49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13.44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45.36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0.14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1.86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25664451"/>
                  </a:ext>
                </a:extLst>
              </a:tr>
              <a:tr h="30520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Poly2+LR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695.33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16.34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437.14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0.42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0.006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06502982"/>
                  </a:ext>
                </a:extLst>
              </a:tr>
              <a:tr h="33610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MLP (128,64)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746.04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15.51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373.48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0.41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12.93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65713554"/>
                  </a:ext>
                </a:extLst>
              </a:tr>
              <a:tr h="32544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LinearRegression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1015.01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19.00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976.78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1.72</a:t>
                      </a:r>
                      <a:endParaRPr lang="en-CA" sz="2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0.005</a:t>
                      </a:r>
                      <a:endParaRPr lang="en-CA" sz="2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04149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7553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B59AD-3FEF-5448-48AA-F1A9A4873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012057-D19F-4B6F-58DB-A4D84D57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Predictions-HGB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25178D-5D29-847C-78C7-923743C786A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Picture 8" descr="A graph of a function&#10;&#10;AI-generated content may be incorrect.">
            <a:extLst>
              <a:ext uri="{FF2B5EF4-FFF2-40B4-BE49-F238E27FC236}">
                <a16:creationId xmlns:a16="http://schemas.microsoft.com/office/drawing/2014/main" id="{38BB38AF-3198-9E65-4505-9731F3909E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926" r="55015" b="31703"/>
          <a:stretch>
            <a:fillRect/>
          </a:stretch>
        </p:blipFill>
        <p:spPr>
          <a:xfrm>
            <a:off x="8701593" y="1547994"/>
            <a:ext cx="2755755" cy="5173481"/>
          </a:xfrm>
          <a:prstGeom prst="rect">
            <a:avLst/>
          </a:prstGeom>
        </p:spPr>
      </p:pic>
      <p:pic>
        <p:nvPicPr>
          <p:cNvPr id="12" name="Picture 11" descr="A graph of a function&#10;&#10;AI-generated content may be incorrect.">
            <a:extLst>
              <a:ext uri="{FF2B5EF4-FFF2-40B4-BE49-F238E27FC236}">
                <a16:creationId xmlns:a16="http://schemas.microsoft.com/office/drawing/2014/main" id="{AA5AE4C8-FDEE-AD5C-7EB6-AF423364BE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973" t="5301" b="31556"/>
          <a:stretch>
            <a:fillRect/>
          </a:stretch>
        </p:blipFill>
        <p:spPr>
          <a:xfrm>
            <a:off x="5740423" y="1547993"/>
            <a:ext cx="3087586" cy="5173481"/>
          </a:xfrm>
          <a:prstGeom prst="rect">
            <a:avLst/>
          </a:prstGeom>
        </p:spPr>
      </p:pic>
      <p:pic>
        <p:nvPicPr>
          <p:cNvPr id="15" name="Picture 14" descr="A group of graphs with numbers&#10;&#10;AI-generated content may be incorrect.">
            <a:extLst>
              <a:ext uri="{FF2B5EF4-FFF2-40B4-BE49-F238E27FC236}">
                <a16:creationId xmlns:a16="http://schemas.microsoft.com/office/drawing/2014/main" id="{2E9EB056-FA04-15EC-B391-9F664A21D9A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334" b="32000"/>
          <a:stretch>
            <a:fillRect/>
          </a:stretch>
        </p:blipFill>
        <p:spPr>
          <a:xfrm>
            <a:off x="111488" y="1547994"/>
            <a:ext cx="5502519" cy="4580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52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946EE-2539-C08D-9DFD-69FDB296F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0E119B-D827-74C9-F1A3-D18550876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Prediction-Unseen Data/Cases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97D877-69C5-13C0-355B-21A1BEFE5F0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632857"/>
            <a:ext cx="11410818" cy="452664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000" dirty="0"/>
              <a:t>It is necessary to evaluate the efficiency and practicality of the model against unseen data.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/>
              <a:t>Also, the feature importance for the HGB (best model) was analysed, which satisfied the reasons behind data augmentation. This should be noted when using inverse design as well.</a:t>
            </a:r>
          </a:p>
          <a:p>
            <a:pPr marL="0" indent="0">
              <a:buNone/>
            </a:pPr>
            <a:r>
              <a:rPr lang="en-GB" sz="2000" b="1" dirty="0">
                <a:solidFill>
                  <a:schemeClr val="tx2"/>
                </a:solidFill>
              </a:rPr>
              <a:t>Model Prediction Accuracy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dirty="0"/>
              <a:t>Tested on 8 random input cases.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4370A-D5C3-279A-B4B7-C98F1A71EF7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09EDBE9-BB8A-4577-AA7E-0675FE582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640890"/>
              </p:ext>
            </p:extLst>
          </p:nvPr>
        </p:nvGraphicFramePr>
        <p:xfrm>
          <a:off x="229342" y="3429000"/>
          <a:ext cx="5262628" cy="2746373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324737">
                  <a:extLst>
                    <a:ext uri="{9D8B030D-6E8A-4147-A177-3AD203B41FA5}">
                      <a16:colId xmlns:a16="http://schemas.microsoft.com/office/drawing/2014/main" val="2302952837"/>
                    </a:ext>
                  </a:extLst>
                </a:gridCol>
                <a:gridCol w="2937891">
                  <a:extLst>
                    <a:ext uri="{9D8B030D-6E8A-4147-A177-3AD203B41FA5}">
                      <a16:colId xmlns:a16="http://schemas.microsoft.com/office/drawing/2014/main" val="1305401194"/>
                    </a:ext>
                  </a:extLst>
                </a:gridCol>
              </a:tblGrid>
              <a:tr h="915457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20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Target Outputs</a:t>
                      </a:r>
                      <a:endParaRPr lang="en-GB" sz="2000" b="1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s-ES" sz="2000" b="1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Model</a:t>
                      </a:r>
                      <a:r>
                        <a:rPr lang="es-ES" sz="20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</a:t>
                      </a:r>
                      <a:r>
                        <a:rPr lang="es-ES" sz="2000" b="1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Prediction</a:t>
                      </a:r>
                      <a:r>
                        <a:rPr lang="es-ES" sz="20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vs. </a:t>
                      </a:r>
                      <a:r>
                        <a:rPr lang="es-ES" sz="2000" b="1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nTop</a:t>
                      </a:r>
                      <a:r>
                        <a:rPr lang="es-ES" sz="20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Error (%)</a:t>
                      </a:r>
                      <a:endParaRPr lang="en-GB" sz="2000" b="1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54086764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20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Average Velocity</a:t>
                      </a:r>
                      <a:endParaRPr lang="en-GB" sz="20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2.73</a:t>
                      </a:r>
                      <a:endParaRPr lang="en-GB" sz="1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8738410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20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Pressure Drop</a:t>
                      </a:r>
                      <a:endParaRPr lang="en-GB" sz="20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7.53</a:t>
                      </a:r>
                      <a:endParaRPr lang="en-GB" sz="1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08317544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20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Surface Area</a:t>
                      </a:r>
                      <a:endParaRPr lang="en-GB" sz="20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8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2.93</a:t>
                      </a:r>
                      <a:endParaRPr lang="en-GB" sz="18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901757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20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Mass</a:t>
                      </a:r>
                      <a:endParaRPr lang="en-GB" sz="20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2.86</a:t>
                      </a:r>
                      <a:endParaRPr lang="en-GB" sz="18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90221355"/>
                  </a:ext>
                </a:extLst>
              </a:tr>
            </a:tbl>
          </a:graphicData>
        </a:graphic>
      </p:graphicFrame>
      <p:pic>
        <p:nvPicPr>
          <p:cNvPr id="7" name="Picture 6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7AF11B4E-D2BA-EDF2-DC98-961F14A45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3322" y="2836776"/>
            <a:ext cx="6309373" cy="310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00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359C1-9132-82B6-2A81-6C00EB13D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7BAE1A-B5B6-C880-FB3E-47FFBBB82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Inverse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2F8FF-C754-64CC-D514-2FC4B10D4E5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2" name="Content Placeholder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C7EA2CB-8A6D-776B-32AB-A1210E43BC38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656089" y="1557680"/>
            <a:ext cx="2854840" cy="516379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12076F4-CB9C-BBA5-A303-ECC8677A08E4}"/>
              </a:ext>
            </a:extLst>
          </p:cNvPr>
          <p:cNvSpPr/>
          <p:nvPr/>
        </p:nvSpPr>
        <p:spPr>
          <a:xfrm>
            <a:off x="10444129" y="3790950"/>
            <a:ext cx="1066800" cy="29527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D7A28E-4A5F-ABB3-3E4E-67433539C0E4}"/>
              </a:ext>
            </a:extLst>
          </p:cNvPr>
          <p:cNvSpPr/>
          <p:nvPr/>
        </p:nvSpPr>
        <p:spPr>
          <a:xfrm>
            <a:off x="10444129" y="4478752"/>
            <a:ext cx="1066800" cy="29527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E3B341-1C02-C7B4-2367-76C8AC168A30}"/>
              </a:ext>
            </a:extLst>
          </p:cNvPr>
          <p:cNvSpPr/>
          <p:nvPr/>
        </p:nvSpPr>
        <p:spPr>
          <a:xfrm>
            <a:off x="10444129" y="5242450"/>
            <a:ext cx="1066800" cy="29527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E720A4-30CE-88C3-564A-EE05A27844A0}"/>
              </a:ext>
            </a:extLst>
          </p:cNvPr>
          <p:cNvSpPr/>
          <p:nvPr/>
        </p:nvSpPr>
        <p:spPr>
          <a:xfrm>
            <a:off x="10444129" y="5941011"/>
            <a:ext cx="1066800" cy="29527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F2D0DD-130F-A130-0049-14B33AC538B9}"/>
              </a:ext>
            </a:extLst>
          </p:cNvPr>
          <p:cNvSpPr txBox="1">
            <a:spLocks/>
          </p:cNvSpPr>
          <p:nvPr/>
        </p:nvSpPr>
        <p:spPr>
          <a:xfrm>
            <a:off x="390525" y="1632857"/>
            <a:ext cx="7957608" cy="45266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CA" sz="1800" dirty="0"/>
              <a:t>A progressive Latin Hypercube Sampling (LHS) strategy was chosen to determine the optimal lattice design for the HEXs.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Design space is iteratively zoomed in around the best feasible point, and the surface area is maximized while mass, pressure drop, and velocity constraints are enforced.</a:t>
            </a:r>
            <a:endParaRPr lang="en-GB" sz="1800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CC7E3AA7-8F80-2A4D-7E7E-4EDB42276C71}"/>
              </a:ext>
            </a:extLst>
          </p:cNvPr>
          <p:cNvSpPr txBox="1">
            <a:spLocks/>
          </p:cNvSpPr>
          <p:nvPr/>
        </p:nvSpPr>
        <p:spPr>
          <a:xfrm>
            <a:off x="147670" y="3790950"/>
            <a:ext cx="2919942" cy="1571062"/>
          </a:xfrm>
          <a:prstGeom prst="rect">
            <a:avLst/>
          </a:prstGeom>
          <a:ln w="28575">
            <a:solidFill>
              <a:schemeClr val="tx1"/>
            </a:solidFill>
            <a:prstDash val="dash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1" dirty="0">
                <a:solidFill>
                  <a:schemeClr val="tx2"/>
                </a:solidFill>
              </a:rPr>
              <a:t>Optimal Design suggested</a:t>
            </a: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chemeClr val="tx2"/>
                </a:solidFill>
              </a:rPr>
              <a:t>Cell X:</a:t>
            </a:r>
            <a:r>
              <a:rPr lang="en-CA" sz="1600" dirty="0">
                <a:solidFill>
                  <a:schemeClr val="tx2"/>
                </a:solidFill>
              </a:rPr>
              <a:t>19.6511226</a:t>
            </a:r>
            <a:endParaRPr lang="en-GB" sz="1600" dirty="0">
              <a:solidFill>
                <a:schemeClr val="tx2"/>
              </a:solidFill>
            </a:endParaRPr>
          </a:p>
          <a:p>
            <a:pPr marL="342900" indent="-342900">
              <a:buAutoNum type="arabicPeriod"/>
            </a:pPr>
            <a:r>
              <a:rPr lang="en-GB" sz="1600" dirty="0" err="1">
                <a:solidFill>
                  <a:schemeClr val="tx2"/>
                </a:solidFill>
              </a:rPr>
              <a:t>CellYZ</a:t>
            </a:r>
            <a:r>
              <a:rPr lang="en-GB" sz="1600" dirty="0">
                <a:solidFill>
                  <a:schemeClr val="tx2"/>
                </a:solidFill>
              </a:rPr>
              <a:t>: 24.56128764 </a:t>
            </a: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chemeClr val="tx2"/>
                </a:solidFill>
              </a:rPr>
              <a:t>V-inlet: 2747.17462971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399F097-E59B-CB4A-1F53-DE75729F6B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782348"/>
              </p:ext>
            </p:extLst>
          </p:nvPr>
        </p:nvGraphicFramePr>
        <p:xfrm>
          <a:off x="3618423" y="3252422"/>
          <a:ext cx="4729710" cy="2456227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1704431">
                  <a:extLst>
                    <a:ext uri="{9D8B030D-6E8A-4147-A177-3AD203B41FA5}">
                      <a16:colId xmlns:a16="http://schemas.microsoft.com/office/drawing/2014/main" val="2302952837"/>
                    </a:ext>
                  </a:extLst>
                </a:gridCol>
                <a:gridCol w="1741341">
                  <a:extLst>
                    <a:ext uri="{9D8B030D-6E8A-4147-A177-3AD203B41FA5}">
                      <a16:colId xmlns:a16="http://schemas.microsoft.com/office/drawing/2014/main" val="1305401194"/>
                    </a:ext>
                  </a:extLst>
                </a:gridCol>
                <a:gridCol w="1283938">
                  <a:extLst>
                    <a:ext uri="{9D8B030D-6E8A-4147-A177-3AD203B41FA5}">
                      <a16:colId xmlns:a16="http://schemas.microsoft.com/office/drawing/2014/main" val="1410631855"/>
                    </a:ext>
                  </a:extLst>
                </a:gridCol>
              </a:tblGrid>
              <a:tr h="625311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6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Target Outputs</a:t>
                      </a:r>
                      <a:endParaRPr lang="en-GB" sz="1600" b="1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s-ES" sz="1600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HGB </a:t>
                      </a:r>
                      <a:r>
                        <a:rPr lang="es-ES" sz="1600" b="1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Predcition</a:t>
                      </a:r>
                      <a:endParaRPr lang="en-GB" sz="1600" b="1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600" b="1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nTop</a:t>
                      </a:r>
                      <a:endParaRPr lang="en-GB" sz="1600" b="1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54086764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6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Average Velocity</a:t>
                      </a:r>
                      <a:endParaRPr lang="en-GB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537.56</a:t>
                      </a:r>
                      <a:endParaRPr lang="en-GB" sz="16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546.51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8738410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6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Pressure Drop</a:t>
                      </a:r>
                      <a:endParaRPr lang="en-GB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5124.33</a:t>
                      </a:r>
                      <a:endParaRPr lang="en-GB" sz="16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5779.17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08317544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60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Surface Area</a:t>
                      </a:r>
                      <a:endParaRPr lang="en-GB" sz="160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21516.2</a:t>
                      </a:r>
                      <a:endParaRPr lang="en-GB" sz="16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21281.11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901757"/>
                  </a:ext>
                </a:extLst>
              </a:tr>
              <a:tr h="457729"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CA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Mass</a:t>
                      </a:r>
                      <a:endParaRPr lang="en-GB" sz="16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US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121.82</a:t>
                      </a:r>
                      <a:endParaRPr lang="en-GB" sz="160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6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122.92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90221355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482A3A-14BB-0D38-07FF-F83FCC48B601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3067612" y="4480535"/>
            <a:ext cx="550811" cy="959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7BA560-48F9-4F96-8C8B-17B77681BC03}"/>
              </a:ext>
            </a:extLst>
          </p:cNvPr>
          <p:cNvCxnSpPr>
            <a:cxnSpLocks/>
          </p:cNvCxnSpPr>
          <p:nvPr/>
        </p:nvCxnSpPr>
        <p:spPr>
          <a:xfrm flipH="1">
            <a:off x="8500533" y="4632935"/>
            <a:ext cx="1428998" cy="323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8B5FC12-529F-4D4D-0BB2-6661F7368076}"/>
              </a:ext>
            </a:extLst>
          </p:cNvPr>
          <p:cNvSpPr txBox="1"/>
          <p:nvPr/>
        </p:nvSpPr>
        <p:spPr>
          <a:xfrm>
            <a:off x="3009878" y="5894685"/>
            <a:ext cx="2973400" cy="92333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txBody>
          <a:bodyPr wrap="square">
            <a:spAutoFit/>
          </a:bodyPr>
          <a:lstStyle/>
          <a:p>
            <a:pPr algn="ctr"/>
            <a:r>
              <a:rPr lang="en-US" dirty="0"/>
              <a:t>Mass &lt; 125 grams </a:t>
            </a:r>
          </a:p>
          <a:p>
            <a:pPr algn="ctr"/>
            <a:r>
              <a:rPr lang="en-US" dirty="0"/>
              <a:t> Pressure Drop &lt; 8000 Pa </a:t>
            </a:r>
          </a:p>
          <a:p>
            <a:pPr algn="ctr"/>
            <a:r>
              <a:rPr lang="en-US" dirty="0"/>
              <a:t> Avg Velocity &gt; 520 mm/s^2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91967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B81F2F-AB8F-A1A7-4DB2-5F29ED7E0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4D2570C-AB76-AC45-EB3C-6D68A8962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Potential applications and broader implications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B38AF2-F322-234D-F651-274B79308BE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574801"/>
            <a:ext cx="11410818" cy="4584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E581F-C894-D3BD-D3A3-591F1A93553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5759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56662F-72A6-6E24-3C1D-684282C82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C4D0D98-A397-9B52-301A-BC7C605D3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takeaways-Future Works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027CA0-9A29-669C-F7C3-2CA4386DE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91" y="1609614"/>
            <a:ext cx="11410818" cy="4965357"/>
          </a:xfrm>
        </p:spPr>
        <p:txBody>
          <a:bodyPr/>
          <a:lstStyle/>
          <a:p>
            <a:r>
              <a:rPr lang="en-US" sz="1800" dirty="0"/>
              <a:t>Physics-informed surrogate modeling successfully replaced computationally expensive CFD for heat exchanger optimization, cutting evaluation time from hours to milliseconds.</a:t>
            </a:r>
          </a:p>
          <a:p>
            <a:r>
              <a:rPr lang="en-US" sz="1800" dirty="0"/>
              <a:t>Physics-informed exploratory data analysis (EDA) would further help us understand the domain of the training ML models and augment the data.</a:t>
            </a:r>
            <a:endParaRPr lang="fa-IR" sz="1800" dirty="0"/>
          </a:p>
          <a:p>
            <a:r>
              <a:rPr lang="en-US" sz="1800" dirty="0"/>
              <a:t>Inverse design optimization identified optimal HEX geometry and flow parameters (e.g., X = 19.65 mm, YZ = 24.56 mm, velocity = 2747 mm/s) that maximize surface area while satisfying mass, velocity, and pressure constraints.</a:t>
            </a:r>
          </a:p>
          <a:p>
            <a:r>
              <a:rPr lang="en-US" sz="1800" dirty="0"/>
              <a:t>Eight different sets of input parameters were utilized as unseen data to examine the model’s performance compared to </a:t>
            </a:r>
            <a:r>
              <a:rPr lang="en-US" sz="1800" dirty="0" err="1"/>
              <a:t>nTop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</a:rPr>
              <a:t>Future works:</a:t>
            </a:r>
          </a:p>
          <a:p>
            <a:r>
              <a:rPr lang="en-US" sz="1800" dirty="0"/>
              <a:t>Integrating physics-based empirical equations to enhance model accuracy</a:t>
            </a:r>
            <a:endParaRPr lang="fa-IR" sz="1800" dirty="0"/>
          </a:p>
          <a:p>
            <a:r>
              <a:rPr lang="en-US" sz="1800" dirty="0"/>
              <a:t>In-depth analysis of data point efficacy and coverage to optimize prediction performance</a:t>
            </a:r>
          </a:p>
          <a:p>
            <a:r>
              <a:rPr lang="en-US" sz="1800" dirty="0"/>
              <a:t>Expand the data to 5 to 10 thousand, ideal for training neural networks.</a:t>
            </a:r>
          </a:p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03A5B-B433-F8D7-EC5A-92A016FD300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528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ABB14-DBE7-5275-47DA-A33FCDDB6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26DB912-8962-A066-F545-14B6CE674AE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Thanks!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4318FF-BAD8-799B-0E46-C20B17943B4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23075A-EBFE-EFCB-2F74-D26ED8B379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3189514"/>
            <a:ext cx="10539886" cy="2535876"/>
          </a:xfrm>
        </p:spPr>
        <p:txBody>
          <a:bodyPr/>
          <a:lstStyle/>
          <a:p>
            <a:pPr marL="0" indent="0">
              <a:buNone/>
            </a:pPr>
            <a:r>
              <a:rPr lang="en-CA" sz="4800" b="1" dirty="0"/>
              <a:t>Any Questions?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824577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4855954-F297-DC40-BA1E-4FDF92848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789D52-81E2-054D-9528-367BD1BA4C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637084"/>
            <a:ext cx="11410818" cy="4616232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</a:rPr>
              <a:t>Problem statement</a:t>
            </a:r>
          </a:p>
          <a:p>
            <a:r>
              <a:rPr lang="en-US" b="1" dirty="0">
                <a:solidFill>
                  <a:schemeClr val="tx2"/>
                </a:solidFill>
              </a:rPr>
              <a:t>Review of previous works</a:t>
            </a:r>
          </a:p>
          <a:p>
            <a:r>
              <a:rPr lang="en-US" b="1" dirty="0">
                <a:solidFill>
                  <a:schemeClr val="tx2"/>
                </a:solidFill>
              </a:rPr>
              <a:t>Primary Exploratory Data Analysis (EDA)</a:t>
            </a:r>
          </a:p>
          <a:p>
            <a:r>
              <a:rPr lang="en-US" b="1" dirty="0">
                <a:solidFill>
                  <a:schemeClr val="tx2"/>
                </a:solidFill>
              </a:rPr>
              <a:t>Secondary EDA</a:t>
            </a:r>
          </a:p>
          <a:p>
            <a:r>
              <a:rPr lang="en-US" b="1" dirty="0">
                <a:solidFill>
                  <a:schemeClr val="tx2"/>
                </a:solidFill>
              </a:rPr>
              <a:t>Model setup</a:t>
            </a:r>
          </a:p>
          <a:p>
            <a:r>
              <a:rPr lang="en-US" b="1" dirty="0">
                <a:solidFill>
                  <a:schemeClr val="tx2"/>
                </a:solidFill>
              </a:rPr>
              <a:t>Model prediction</a:t>
            </a:r>
          </a:p>
          <a:p>
            <a:r>
              <a:rPr lang="en-US" b="1" dirty="0">
                <a:solidFill>
                  <a:schemeClr val="tx2"/>
                </a:solidFill>
              </a:rPr>
              <a:t>Inverse design</a:t>
            </a:r>
          </a:p>
          <a:p>
            <a:r>
              <a:rPr lang="en-US" b="1" dirty="0">
                <a:solidFill>
                  <a:schemeClr val="tx2"/>
                </a:solidFill>
              </a:rPr>
              <a:t>Potential applications and broader implications</a:t>
            </a:r>
          </a:p>
          <a:p>
            <a:r>
              <a:rPr lang="en-US" b="1" dirty="0">
                <a:solidFill>
                  <a:schemeClr val="tx2"/>
                </a:solidFill>
              </a:rPr>
              <a:t>Key takeaways</a:t>
            </a:r>
          </a:p>
          <a:p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1C70B-FDB4-6C40-B2CF-3F93D45DFF1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794CC9-0263-76EC-DD99-29BDE12F2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5075" y="2457628"/>
            <a:ext cx="4876200" cy="26176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4F51FA-1400-856D-2405-D358956D59D2}"/>
              </a:ext>
            </a:extLst>
          </p:cNvPr>
          <p:cNvSpPr txBox="1"/>
          <p:nvPr/>
        </p:nvSpPr>
        <p:spPr>
          <a:xfrm>
            <a:off x="10822691" y="5021651"/>
            <a:ext cx="7919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©</a:t>
            </a:r>
            <a:r>
              <a:rPr lang="en-US" sz="1600" dirty="0"/>
              <a:t> </a:t>
            </a:r>
            <a:r>
              <a:rPr lang="en-US" sz="1400" dirty="0" err="1"/>
              <a:t>nTOP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4137592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93DB3B2-F7DD-7D42-8F66-2A6D668F3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pic>
        <p:nvPicPr>
          <p:cNvPr id="7" name="Picture 6" descr="A blue and pink structure&#10;&#10;AI-generated content may be incorrect.">
            <a:extLst>
              <a:ext uri="{FF2B5EF4-FFF2-40B4-BE49-F238E27FC236}">
                <a16:creationId xmlns:a16="http://schemas.microsoft.com/office/drawing/2014/main" id="{589F0FAD-F8E9-9A7C-C4A2-6F19CF9CE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459" y="1642105"/>
            <a:ext cx="5551528" cy="37816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000458-4C59-944E-A1ED-0A2E3DC4F19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872401"/>
            <a:ext cx="6767359" cy="442902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tx2"/>
                </a:solidFill>
              </a:rPr>
              <a:t>HEXs Conventional Design</a:t>
            </a:r>
          </a:p>
          <a:p>
            <a:r>
              <a:rPr lang="en-US" sz="2400" dirty="0"/>
              <a:t>CFD, high computational cost, and time-intensive</a:t>
            </a:r>
          </a:p>
          <a:p>
            <a:r>
              <a:rPr lang="en-US" sz="2400" dirty="0"/>
              <a:t>Limited scalability</a:t>
            </a:r>
          </a:p>
          <a:p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CA" sz="2400" b="1" dirty="0">
                <a:solidFill>
                  <a:schemeClr val="tx2"/>
                </a:solidFill>
              </a:rPr>
              <a:t>Design of</a:t>
            </a:r>
            <a:r>
              <a:rPr lang="en-US" sz="2400" b="1" dirty="0">
                <a:solidFill>
                  <a:schemeClr val="tx2"/>
                </a:solidFill>
              </a:rPr>
              <a:t> HEXs via surrogate physics models</a:t>
            </a:r>
          </a:p>
          <a:p>
            <a:r>
              <a:rPr lang="en-US" sz="2400" dirty="0"/>
              <a:t>Dataset provided by </a:t>
            </a:r>
            <a:r>
              <a:rPr lang="en-US" sz="2400" dirty="0" err="1"/>
              <a:t>nTop</a:t>
            </a:r>
            <a:endParaRPr lang="en-US" sz="2400" dirty="0"/>
          </a:p>
          <a:p>
            <a:r>
              <a:rPr lang="en-US" sz="2400" dirty="0"/>
              <a:t>Train a model to predict flow and geometry properties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374ADC-C26C-E245-9064-B0B2BF19032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B45EE2-D4A2-366D-5FE4-370A2FAC381E}"/>
              </a:ext>
            </a:extLst>
          </p:cNvPr>
          <p:cNvSpPr txBox="1"/>
          <p:nvPr/>
        </p:nvSpPr>
        <p:spPr>
          <a:xfrm>
            <a:off x="10795653" y="5085151"/>
            <a:ext cx="7919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©</a:t>
            </a:r>
            <a:r>
              <a:rPr lang="en-US" sz="1600" dirty="0"/>
              <a:t> </a:t>
            </a:r>
            <a:r>
              <a:rPr lang="en-US" sz="1400" dirty="0" err="1"/>
              <a:t>nTOP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586453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A0657-1628-3B67-898E-B3D3084A3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AA79AE9-1C0B-806F-7841-0FD9BA5B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Previous Works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3DDAFBB2-84F1-084D-7373-709B7D12D854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432311386"/>
              </p:ext>
            </p:extLst>
          </p:nvPr>
        </p:nvGraphicFramePr>
        <p:xfrm>
          <a:off x="390526" y="1903828"/>
          <a:ext cx="11410948" cy="4212365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852737">
                  <a:extLst>
                    <a:ext uri="{9D8B030D-6E8A-4147-A177-3AD203B41FA5}">
                      <a16:colId xmlns:a16="http://schemas.microsoft.com/office/drawing/2014/main" val="905190602"/>
                    </a:ext>
                  </a:extLst>
                </a:gridCol>
                <a:gridCol w="2852737">
                  <a:extLst>
                    <a:ext uri="{9D8B030D-6E8A-4147-A177-3AD203B41FA5}">
                      <a16:colId xmlns:a16="http://schemas.microsoft.com/office/drawing/2014/main" val="1329979246"/>
                    </a:ext>
                  </a:extLst>
                </a:gridCol>
                <a:gridCol w="2852737">
                  <a:extLst>
                    <a:ext uri="{9D8B030D-6E8A-4147-A177-3AD203B41FA5}">
                      <a16:colId xmlns:a16="http://schemas.microsoft.com/office/drawing/2014/main" val="645286533"/>
                    </a:ext>
                  </a:extLst>
                </a:gridCol>
                <a:gridCol w="2852737">
                  <a:extLst>
                    <a:ext uri="{9D8B030D-6E8A-4147-A177-3AD203B41FA5}">
                      <a16:colId xmlns:a16="http://schemas.microsoft.com/office/drawing/2014/main" val="1105248461"/>
                    </a:ext>
                  </a:extLst>
                </a:gridCol>
              </a:tblGrid>
              <a:tr h="77841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2000" b="1" dirty="0"/>
                        <a:t>Study &amp; Year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2000" b="1" dirty="0"/>
                        <a:t>Method / Algorithm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2000" b="1"/>
                        <a:t>Application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2000" b="1" dirty="0"/>
                        <a:t>Key Outcome</a:t>
                      </a:r>
                    </a:p>
                  </a:txBody>
                  <a:tcPr marL="91415" marR="91415" marT="45707" marB="45707" anchor="ctr"/>
                </a:tc>
                <a:extLst>
                  <a:ext uri="{0D108BD9-81ED-4DB2-BD59-A6C34878D82A}">
                    <a16:rowId xmlns:a16="http://schemas.microsoft.com/office/drawing/2014/main" val="3888829475"/>
                  </a:ext>
                </a:extLst>
              </a:tr>
              <a:tr h="104058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b="1" dirty="0"/>
                        <a:t>Jeon et al. (2022)</a:t>
                      </a:r>
                      <a:endParaRPr lang="en-GB" sz="1800" dirty="0"/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Residual-based </a:t>
                      </a:r>
                      <a:r>
                        <a:rPr lang="en-US" sz="1800" b="0" dirty="0"/>
                        <a:t>Physics-Informed Transfer Learning (</a:t>
                      </a:r>
                      <a:r>
                        <a:rPr lang="en-US" sz="1800" b="0" dirty="0" err="1"/>
                        <a:t>RePIT</a:t>
                      </a:r>
                      <a:r>
                        <a:rPr lang="en-US" sz="1800" b="0" dirty="0"/>
                        <a:t>)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dirty="0"/>
                        <a:t>CFD acceleration in industrial simulations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/>
                        <a:t>Reduced computational cost while maintaining accuracy</a:t>
                      </a:r>
                    </a:p>
                  </a:txBody>
                  <a:tcPr marL="91415" marR="91415" marT="45707" marB="45707" anchor="ctr"/>
                </a:tc>
                <a:extLst>
                  <a:ext uri="{0D108BD9-81ED-4DB2-BD59-A6C34878D82A}">
                    <a16:rowId xmlns:a16="http://schemas.microsoft.com/office/drawing/2014/main" val="1750792633"/>
                  </a:ext>
                </a:extLst>
              </a:tr>
              <a:tr h="135277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b="1" dirty="0"/>
                        <a:t>Kwon et al. (2020)</a:t>
                      </a:r>
                      <a:endParaRPr lang="en-GB" sz="1800" dirty="0"/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b="0" dirty="0"/>
                        <a:t>Random Forest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Predict convection heat transfer coefficients in cooling channels with rib roughness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/>
                        <a:t>Rapid multi-variable predictions without deep simulations</a:t>
                      </a:r>
                    </a:p>
                  </a:txBody>
                  <a:tcPr marL="91415" marR="91415" marT="45707" marB="45707" anchor="ctr"/>
                </a:tc>
                <a:extLst>
                  <a:ext uri="{0D108BD9-81ED-4DB2-BD59-A6C34878D82A}">
                    <a16:rowId xmlns:a16="http://schemas.microsoft.com/office/drawing/2014/main" val="4288602853"/>
                  </a:ext>
                </a:extLst>
              </a:tr>
              <a:tr h="104058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b="1" dirty="0" err="1"/>
                        <a:t>Krishnayatra</a:t>
                      </a:r>
                      <a:r>
                        <a:rPr lang="en-GB" sz="1800" b="1" dirty="0"/>
                        <a:t> et al. (2020)</a:t>
                      </a:r>
                      <a:endParaRPr lang="en-GB" sz="1800" dirty="0"/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800" b="0" dirty="0"/>
                        <a:t>k-Nearest </a:t>
                      </a:r>
                      <a:r>
                        <a:rPr lang="en-GB" sz="1800" b="0" dirty="0" err="1"/>
                        <a:t>Neighbor</a:t>
                      </a:r>
                      <a:r>
                        <a:rPr lang="en-GB" sz="1800" b="0" dirty="0"/>
                        <a:t> (k-NN)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Predict efficiency &amp; effectiveness of axial finned-tube heat exchanger</a:t>
                      </a:r>
                    </a:p>
                  </a:txBody>
                  <a:tcPr marL="91415" marR="91415" marT="45707" marB="45707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High accuracy and effective geometry optimization tool</a:t>
                      </a:r>
                    </a:p>
                  </a:txBody>
                  <a:tcPr marL="91415" marR="91415" marT="45707" marB="45707" anchor="ctr"/>
                </a:tc>
                <a:extLst>
                  <a:ext uri="{0D108BD9-81ED-4DB2-BD59-A6C34878D82A}">
                    <a16:rowId xmlns:a16="http://schemas.microsoft.com/office/drawing/2014/main" val="241798211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D35DB9-CF9A-8286-E5EE-9B4D1BB6871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396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010FF4-0415-388F-0A37-31A85ADDB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25B62E-6C00-8C01-8D43-6AC964E76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Exploratory Data Analysis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8B88DA-C555-15C1-3927-0FB4566339E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486684"/>
            <a:ext cx="6882342" cy="456804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2"/>
                </a:solidFill>
              </a:rPr>
              <a:t>Dataset Overview: 125 data points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2"/>
                </a:solidFill>
              </a:rPr>
              <a:t>Data points appeared in distinct intervals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2"/>
                </a:solidFill>
              </a:rPr>
              <a:t>Possible need for data augmentation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2"/>
                </a:solidFill>
              </a:rPr>
              <a:t>Expand the physical domain knowledge of HEXS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2"/>
                </a:solidFill>
              </a:rPr>
              <a:t>Provide sufficient data for bigger and more dense models (e.g., Neural Networks)</a:t>
            </a:r>
          </a:p>
          <a:p>
            <a:pPr>
              <a:lnSpc>
                <a:spcPct val="150000"/>
              </a:lnSpc>
            </a:pPr>
            <a:endParaRPr lang="en-US" sz="2400" b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97E2E-99BC-053A-31C1-5D4C1E9096E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" name="Picture 1" descr="A screenshot of a graph&#10;&#10;AI-generated content may be incorrect.">
            <a:extLst>
              <a:ext uri="{FF2B5EF4-FFF2-40B4-BE49-F238E27FC236}">
                <a16:creationId xmlns:a16="http://schemas.microsoft.com/office/drawing/2014/main" id="{47F2138E-62B3-5E7B-4AB7-B88D3D3C2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642" y="1486683"/>
            <a:ext cx="4280414" cy="53713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1112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67B9D4-EF25-CD26-1A74-2B86810C5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E84D171-1494-38DE-8CF2-B6AF7FED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Augmentation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7840A6-68D2-F2A3-8A2B-3750CD6A0F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633877"/>
            <a:ext cx="6696075" cy="4728974"/>
          </a:xfrm>
        </p:spPr>
        <p:txBody>
          <a:bodyPr/>
          <a:lstStyle/>
          <a:p>
            <a:r>
              <a:rPr lang="en-US" sz="2400" dirty="0"/>
              <a:t>Latin Hypercube Sampling to generate well-</a:t>
            </a:r>
            <a:br>
              <a:rPr lang="en-US" sz="2400" dirty="0"/>
            </a:br>
            <a:r>
              <a:rPr lang="en-US" sz="2400" dirty="0"/>
              <a:t>spread design points</a:t>
            </a:r>
            <a:endParaRPr lang="fa-IR" sz="2400" dirty="0"/>
          </a:p>
          <a:p>
            <a:r>
              <a:rPr lang="en-US" sz="2400" dirty="0"/>
              <a:t>Target correlation analysis for proper sampling</a:t>
            </a:r>
          </a:p>
          <a:p>
            <a:r>
              <a:rPr lang="en-US" sz="2400" dirty="0"/>
              <a:t>Sampling Design: 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sz="2400" dirty="0"/>
              <a:t>15 discrete levels for YZ cell size &amp; inlet vel.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>
                <a:solidFill>
                  <a:srgbClr val="002060"/>
                </a:solidFill>
              </a:rPr>
              <a:t>(</a:t>
            </a:r>
            <a:r>
              <a:rPr lang="en-GB" sz="2400" dirty="0">
                <a:solidFill>
                  <a:srgbClr val="002060"/>
                </a:solidFill>
              </a:rPr>
              <a:t>highest impact on targets)</a:t>
            </a:r>
          </a:p>
          <a:p>
            <a:pPr marL="0" indent="0">
              <a:lnSpc>
                <a:spcPct val="100000"/>
              </a:lnSpc>
              <a:buNone/>
            </a:pPr>
            <a:br>
              <a:rPr lang="en-US" sz="2400" dirty="0"/>
            </a:br>
            <a:r>
              <a:rPr lang="en-US" sz="2400" dirty="0"/>
              <a:t>-  5 discrete levels X cell size</a:t>
            </a:r>
            <a:br>
              <a:rPr lang="en-US" sz="2400" dirty="0"/>
            </a:br>
            <a:r>
              <a:rPr lang="en-US" sz="2400" dirty="0"/>
              <a:t> </a:t>
            </a:r>
            <a:r>
              <a:rPr lang="en-US" sz="2400" dirty="0">
                <a:solidFill>
                  <a:srgbClr val="7030A0"/>
                </a:solidFill>
              </a:rPr>
              <a:t>(</a:t>
            </a:r>
            <a:r>
              <a:rPr lang="en-GB" sz="2400" dirty="0">
                <a:solidFill>
                  <a:srgbClr val="7030A0"/>
                </a:solidFill>
              </a:rPr>
              <a:t>moderate impact on targets)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AFC44E-45B6-218A-BB51-854BA1177E5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9389A9-92F6-2E97-8306-7B4187AB7B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5978" y="1565904"/>
            <a:ext cx="4471470" cy="529209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9A4F534-068B-CC69-E598-A232EEEBF5AC}"/>
              </a:ext>
            </a:extLst>
          </p:cNvPr>
          <p:cNvSpPr/>
          <p:nvPr/>
        </p:nvSpPr>
        <p:spPr>
          <a:xfrm>
            <a:off x="9567227" y="1744133"/>
            <a:ext cx="1155805" cy="1202267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9136B6-9584-530F-C7C6-F9C509F373B2}"/>
              </a:ext>
            </a:extLst>
          </p:cNvPr>
          <p:cNvSpPr/>
          <p:nvPr/>
        </p:nvSpPr>
        <p:spPr>
          <a:xfrm>
            <a:off x="8448706" y="2946400"/>
            <a:ext cx="1118522" cy="1170256"/>
          </a:xfrm>
          <a:prstGeom prst="rect">
            <a:avLst/>
          </a:prstGeom>
          <a:noFill/>
          <a:ln w="381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AE18EB-F191-BC44-28E7-65AA452579B0}"/>
              </a:ext>
            </a:extLst>
          </p:cNvPr>
          <p:cNvSpPr/>
          <p:nvPr/>
        </p:nvSpPr>
        <p:spPr>
          <a:xfrm>
            <a:off x="8448705" y="5345186"/>
            <a:ext cx="1118521" cy="1170255"/>
          </a:xfrm>
          <a:prstGeom prst="rect">
            <a:avLst/>
          </a:prstGeom>
          <a:noFill/>
          <a:ln w="381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2693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C13CE-D68A-EAB6-E3D9-26D2F68CB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EC0466-BA6A-7562-B28E-FF6D8D0D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Secondary EDA  </a:t>
            </a:r>
            <a:r>
              <a:rPr lang="en-CA" sz="3200" dirty="0"/>
              <a:t>Comparing Features’ Distribution</a:t>
            </a:r>
            <a:endParaRPr lang="en-US" dirty="0"/>
          </a:p>
        </p:txBody>
      </p:sp>
      <p:pic>
        <p:nvPicPr>
          <p:cNvPr id="7" name="Content Placeholder 6" descr="A screenshot of a graph&#10;&#10;AI-generated content may be incorrect.">
            <a:extLst>
              <a:ext uri="{FF2B5EF4-FFF2-40B4-BE49-F238E27FC236}">
                <a16:creationId xmlns:a16="http://schemas.microsoft.com/office/drawing/2014/main" id="{05051B9F-2321-431A-4395-56886AA15A0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962262" y="1784962"/>
            <a:ext cx="3603115" cy="451916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18BC5D-CA57-F920-3B0F-00D5370F781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" name="Picture 1" descr="A screenshot of a graph&#10;&#10;AI-generated content may be incorrect.">
            <a:extLst>
              <a:ext uri="{FF2B5EF4-FFF2-40B4-BE49-F238E27FC236}">
                <a16:creationId xmlns:a16="http://schemas.microsoft.com/office/drawing/2014/main" id="{E558B871-BC71-0E66-93E2-CFA4229C82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694" y="1782263"/>
            <a:ext cx="3601329" cy="451916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9656C35A-09E9-4878-6C06-F5FFC425B660}"/>
              </a:ext>
            </a:extLst>
          </p:cNvPr>
          <p:cNvSpPr txBox="1">
            <a:spLocks/>
          </p:cNvSpPr>
          <p:nvPr/>
        </p:nvSpPr>
        <p:spPr>
          <a:xfrm>
            <a:off x="79375" y="3705223"/>
            <a:ext cx="2001130" cy="41941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/>
              <a:t>initial dataset (125 datapoints)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192EBBF7-44A0-ED99-A057-A7C3E082118B}"/>
              </a:ext>
            </a:extLst>
          </p:cNvPr>
          <p:cNvSpPr txBox="1">
            <a:spLocks/>
          </p:cNvSpPr>
          <p:nvPr/>
        </p:nvSpPr>
        <p:spPr>
          <a:xfrm>
            <a:off x="9990827" y="3721097"/>
            <a:ext cx="2172598" cy="41941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/>
              <a:t>Augmented dataset (890 datapoints)</a:t>
            </a:r>
          </a:p>
        </p:txBody>
      </p:sp>
      <p:sp>
        <p:nvSpPr>
          <p:cNvPr id="10" name="Double Bracket 9">
            <a:extLst>
              <a:ext uri="{FF2B5EF4-FFF2-40B4-BE49-F238E27FC236}">
                <a16:creationId xmlns:a16="http://schemas.microsoft.com/office/drawing/2014/main" id="{219BFDF5-D15A-10F9-7538-1EBD2F2D76C3}"/>
              </a:ext>
            </a:extLst>
          </p:cNvPr>
          <p:cNvSpPr/>
          <p:nvPr/>
        </p:nvSpPr>
        <p:spPr>
          <a:xfrm>
            <a:off x="1987550" y="1854200"/>
            <a:ext cx="8013700" cy="430530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291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B9A8C-566B-CB80-1663-39FC17C83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9B85F3B-1B3C-38B0-4FE5-354E7EF29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Reynolds Number </a:t>
            </a:r>
            <a:r>
              <a:rPr lang="en-CA" sz="2800" dirty="0"/>
              <a:t>a physics-informed analysis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664D5D-1FF6-1FC6-3A12-7226610C3B0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17BCD7E7-B38D-41A4-D4FA-5A39CAF7E43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0525" y="1503680"/>
            <a:ext cx="5705475" cy="485266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000" b="1" dirty="0"/>
              <a:t>Dataset preprocessing</a:t>
            </a:r>
          </a:p>
          <a:p>
            <a:r>
              <a:rPr lang="en-GB" sz="2000" dirty="0"/>
              <a:t>Cold fluid volume extraction from </a:t>
            </a:r>
            <a:r>
              <a:rPr lang="en-GB" sz="2000" dirty="0" err="1"/>
              <a:t>nTop</a:t>
            </a:r>
            <a:endParaRPr lang="en-GB" sz="2000" dirty="0"/>
          </a:p>
          <a:p>
            <a:r>
              <a:rPr lang="en-GB" sz="2000" dirty="0"/>
              <a:t>Calculating hydraulic diameter</a:t>
            </a:r>
          </a:p>
          <a:p>
            <a:r>
              <a:rPr lang="en-GB" sz="2000" dirty="0"/>
              <a:t>Solving for Reynolds number</a:t>
            </a:r>
            <a:endParaRPr lang="en-US" sz="200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E8C0038-C438-86A3-387A-C80AC4E9B305}"/>
              </a:ext>
            </a:extLst>
          </p:cNvPr>
          <p:cNvSpPr txBox="1">
            <a:spLocks/>
          </p:cNvSpPr>
          <p:nvPr/>
        </p:nvSpPr>
        <p:spPr>
          <a:xfrm>
            <a:off x="5242560" y="1503681"/>
            <a:ext cx="6711315" cy="4852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Reynolds number (Re) analysis</a:t>
            </a:r>
          </a:p>
          <a:p>
            <a:r>
              <a:rPr lang="en-US" sz="2000" dirty="0"/>
              <a:t>Re increases linearly with inlet velocity (expected)</a:t>
            </a:r>
          </a:p>
          <a:p>
            <a:r>
              <a:rPr lang="en-US" sz="2000" dirty="0"/>
              <a:t>Scattered Re @ fixed inlet vel. Due to different cell sizes</a:t>
            </a:r>
          </a:p>
          <a:p>
            <a:r>
              <a:rPr lang="en-US" sz="2000" dirty="0"/>
              <a:t>Cold flow is </a:t>
            </a:r>
            <a:r>
              <a:rPr lang="en-US" sz="2000" u="sng" dirty="0"/>
              <a:t>fully turbulent</a:t>
            </a:r>
            <a:r>
              <a:rPr lang="en-US" sz="2000" dirty="0"/>
              <a:t> in the Re range</a:t>
            </a:r>
            <a:endParaRPr lang="en-US" sz="2400" dirty="0"/>
          </a:p>
        </p:txBody>
      </p:sp>
      <p:pic>
        <p:nvPicPr>
          <p:cNvPr id="6" name="Picture 5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18A32164-6CBE-6F6D-048C-B889A01413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050"/>
          <a:stretch>
            <a:fillRect/>
          </a:stretch>
        </p:blipFill>
        <p:spPr>
          <a:xfrm>
            <a:off x="478419" y="3154877"/>
            <a:ext cx="8675741" cy="3069523"/>
          </a:xfrm>
          <a:prstGeom prst="rect">
            <a:avLst/>
          </a:prstGeom>
        </p:spPr>
      </p:pic>
      <p:pic>
        <p:nvPicPr>
          <p:cNvPr id="7" name="Picture 6" descr="A black and white math equations&#10;&#10;AI-generated content may be incorrect.">
            <a:extLst>
              <a:ext uri="{FF2B5EF4-FFF2-40B4-BE49-F238E27FC236}">
                <a16:creationId xmlns:a16="http://schemas.microsoft.com/office/drawing/2014/main" id="{3DB2B960-CBD8-1453-4E96-9929DBDE59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838" r="26104"/>
          <a:stretch>
            <a:fillRect/>
          </a:stretch>
        </p:blipFill>
        <p:spPr>
          <a:xfrm>
            <a:off x="9722221" y="3594954"/>
            <a:ext cx="1889760" cy="207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364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1C7E9-B538-29C8-7844-3C721CE15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CEC653-4E68-28F1-1E34-B4F1B09E0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EDA – Feasibility Plots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3740DA-ABA9-3F48-D828-5740F22959C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1130C78-B4AB-6843-B818-B4CC8CBE3619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9D635F2-558A-2931-4906-09FE926E0F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660" b="-1"/>
          <a:stretch>
            <a:fillRect/>
          </a:stretch>
        </p:blipFill>
        <p:spPr>
          <a:xfrm>
            <a:off x="168848" y="1496668"/>
            <a:ext cx="3924035" cy="23977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82328E7-9940-349F-AA52-5D4F50E9DA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483" b="1"/>
          <a:stretch>
            <a:fillRect/>
          </a:stretch>
        </p:blipFill>
        <p:spPr>
          <a:xfrm>
            <a:off x="4092883" y="1523746"/>
            <a:ext cx="4006102" cy="24467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2CB4DBF-1FAD-4B76-3D81-5303DC9234F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809"/>
          <a:stretch>
            <a:fillRect/>
          </a:stretch>
        </p:blipFill>
        <p:spPr>
          <a:xfrm>
            <a:off x="8109789" y="1521506"/>
            <a:ext cx="3819965" cy="2400420"/>
          </a:xfrm>
          <a:prstGeom prst="rect">
            <a:avLst/>
          </a:prstGeom>
        </p:spPr>
      </p:pic>
      <p:pic>
        <p:nvPicPr>
          <p:cNvPr id="3" name="Picture 2" descr="A graph with yellow and purple dots&#10;&#10;AI-generated content may be incorrect.">
            <a:extLst>
              <a:ext uri="{FF2B5EF4-FFF2-40B4-BE49-F238E27FC236}">
                <a16:creationId xmlns:a16="http://schemas.microsoft.com/office/drawing/2014/main" id="{EEB842D9-9001-DDB3-9F08-9F71F76171F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6121"/>
          <a:stretch>
            <a:fillRect/>
          </a:stretch>
        </p:blipFill>
        <p:spPr>
          <a:xfrm>
            <a:off x="4103687" y="4411260"/>
            <a:ext cx="4006102" cy="2446740"/>
          </a:xfrm>
          <a:prstGeom prst="rect">
            <a:avLst/>
          </a:prstGeom>
        </p:spPr>
      </p:pic>
      <p:pic>
        <p:nvPicPr>
          <p:cNvPr id="9" name="Picture 8" descr="A graph of mass and mass&#10;&#10;AI-generated content may be incorrect.">
            <a:extLst>
              <a:ext uri="{FF2B5EF4-FFF2-40B4-BE49-F238E27FC236}">
                <a16:creationId xmlns:a16="http://schemas.microsoft.com/office/drawing/2014/main" id="{CD44D839-F50C-4378-A631-152391A513C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731"/>
          <a:stretch>
            <a:fillRect/>
          </a:stretch>
        </p:blipFill>
        <p:spPr>
          <a:xfrm>
            <a:off x="8109789" y="4410198"/>
            <a:ext cx="3879531" cy="2447802"/>
          </a:xfrm>
          <a:prstGeom prst="rect">
            <a:avLst/>
          </a:prstGeom>
        </p:spPr>
      </p:pic>
      <p:pic>
        <p:nvPicPr>
          <p:cNvPr id="11" name="Picture 10" descr="A graph showing a number of different sizes of objects&#10;&#10;AI-generated content may be incorrect.">
            <a:extLst>
              <a:ext uri="{FF2B5EF4-FFF2-40B4-BE49-F238E27FC236}">
                <a16:creationId xmlns:a16="http://schemas.microsoft.com/office/drawing/2014/main" id="{133C9228-1992-4682-9157-688DF7AD0B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814" y="4360191"/>
            <a:ext cx="4006102" cy="2447802"/>
          </a:xfrm>
          <a:prstGeom prst="rect">
            <a:avLst/>
          </a:prstGeom>
        </p:spPr>
      </p:pic>
      <p:sp>
        <p:nvSpPr>
          <p:cNvPr id="13" name="Arrow: Down 12">
            <a:extLst>
              <a:ext uri="{FF2B5EF4-FFF2-40B4-BE49-F238E27FC236}">
                <a16:creationId xmlns:a16="http://schemas.microsoft.com/office/drawing/2014/main" id="{6312DB7E-AF9C-913D-A4EF-5BA7EEE3183B}"/>
              </a:ext>
            </a:extLst>
          </p:cNvPr>
          <p:cNvSpPr/>
          <p:nvPr/>
        </p:nvSpPr>
        <p:spPr>
          <a:xfrm>
            <a:off x="6211388" y="4021554"/>
            <a:ext cx="209005" cy="3172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AD7E1577-83B2-65A4-7224-473A86EC6334}"/>
              </a:ext>
            </a:extLst>
          </p:cNvPr>
          <p:cNvSpPr/>
          <p:nvPr/>
        </p:nvSpPr>
        <p:spPr>
          <a:xfrm>
            <a:off x="2000792" y="3994834"/>
            <a:ext cx="209005" cy="3172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F7739BE4-7E42-8443-03C5-9167D62E1AE3}"/>
              </a:ext>
            </a:extLst>
          </p:cNvPr>
          <p:cNvSpPr/>
          <p:nvPr/>
        </p:nvSpPr>
        <p:spPr>
          <a:xfrm>
            <a:off x="10191208" y="3994834"/>
            <a:ext cx="209005" cy="3172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3377DB07-168D-0938-D5BD-2769AE8D31D2}"/>
              </a:ext>
            </a:extLst>
          </p:cNvPr>
          <p:cNvSpPr txBox="1">
            <a:spLocks/>
          </p:cNvSpPr>
          <p:nvPr/>
        </p:nvSpPr>
        <p:spPr>
          <a:xfrm>
            <a:off x="6289609" y="3989457"/>
            <a:ext cx="4006101" cy="11448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tx2"/>
                </a:solidFill>
              </a:rPr>
              <a:t>After data augmentation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9391160D-4BAA-72A1-BF12-B794FFC627B2}"/>
              </a:ext>
            </a:extLst>
          </p:cNvPr>
          <p:cNvSpPr txBox="1">
            <a:spLocks/>
          </p:cNvSpPr>
          <p:nvPr/>
        </p:nvSpPr>
        <p:spPr>
          <a:xfrm>
            <a:off x="1948464" y="3970485"/>
            <a:ext cx="4006101" cy="11448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tx2"/>
                </a:solidFill>
              </a:rPr>
              <a:t>After 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3477971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A Palette">
      <a:dk1>
        <a:srgbClr val="000000"/>
      </a:dk1>
      <a:lt1>
        <a:srgbClr val="FFFFFF"/>
      </a:lt1>
      <a:dk2>
        <a:srgbClr val="275D37"/>
      </a:dk2>
      <a:lt2>
        <a:srgbClr val="F1CC00"/>
      </a:lt2>
      <a:accent1>
        <a:srgbClr val="F68D2E"/>
      </a:accent1>
      <a:accent2>
        <a:srgbClr val="E56954"/>
      </a:accent2>
      <a:accent3>
        <a:srgbClr val="C86BA8"/>
      </a:accent3>
      <a:accent4>
        <a:srgbClr val="007933"/>
      </a:accent4>
      <a:accent5>
        <a:srgbClr val="6CC249"/>
      </a:accent5>
      <a:accent6>
        <a:srgbClr val="6BBBAE"/>
      </a:accent6>
      <a:hlink>
        <a:srgbClr val="7BA3DB"/>
      </a:hlink>
      <a:folHlink>
        <a:srgbClr val="FFB6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1198</Words>
  <Application>Microsoft Office PowerPoint</Application>
  <PresentationFormat>Widescreen</PresentationFormat>
  <Paragraphs>207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Roboto</vt:lpstr>
      <vt:lpstr>Roboto Light</vt:lpstr>
      <vt:lpstr>Wingdings</vt:lpstr>
      <vt:lpstr>Office Theme</vt:lpstr>
      <vt:lpstr>Surrogate Physics Modeling for Heat Exchanger Optimization: Accelerating Design Exploration via Inverse Design</vt:lpstr>
      <vt:lpstr>Overview</vt:lpstr>
      <vt:lpstr>Problem Statement</vt:lpstr>
      <vt:lpstr>Review of Previous Works</vt:lpstr>
      <vt:lpstr>Primary Exploratory Data Analysis </vt:lpstr>
      <vt:lpstr>Data Augmentation</vt:lpstr>
      <vt:lpstr>Secondary EDA  Comparing Features’ Distribution</vt:lpstr>
      <vt:lpstr>Reynolds Number a physics-informed analysis</vt:lpstr>
      <vt:lpstr>Primary EDA – Feasibility Plots</vt:lpstr>
      <vt:lpstr>PowerPoint Presentation</vt:lpstr>
      <vt:lpstr>PowerPoint Presentation</vt:lpstr>
      <vt:lpstr>Models Comparison</vt:lpstr>
      <vt:lpstr>Model Predictions-HGB</vt:lpstr>
      <vt:lpstr>Model Prediction-Unseen Data/Cases</vt:lpstr>
      <vt:lpstr>Inverse Design</vt:lpstr>
      <vt:lpstr>Potential applications and broader implications</vt:lpstr>
      <vt:lpstr>Key takeaways-Future Works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HERE</dc:title>
  <dc:creator>Microsoft Office User</dc:creator>
  <cp:lastModifiedBy>Amirhossein iran mehr</cp:lastModifiedBy>
  <cp:revision>112</cp:revision>
  <dcterms:created xsi:type="dcterms:W3CDTF">2021-08-27T13:13:24Z</dcterms:created>
  <dcterms:modified xsi:type="dcterms:W3CDTF">2025-08-17T13:19:11Z</dcterms:modified>
</cp:coreProperties>
</file>

<file path=docProps/thumbnail.jpeg>
</file>